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4"/>
  </p:notesMasterIdLst>
  <p:sldIdLst>
    <p:sldId id="257" r:id="rId2"/>
    <p:sldId id="256" r:id="rId3"/>
    <p:sldId id="259" r:id="rId4"/>
    <p:sldId id="258" r:id="rId5"/>
    <p:sldId id="260" r:id="rId6"/>
    <p:sldId id="261" r:id="rId7"/>
    <p:sldId id="262" r:id="rId8"/>
    <p:sldId id="263" r:id="rId9"/>
    <p:sldId id="274" r:id="rId10"/>
    <p:sldId id="265" r:id="rId11"/>
    <p:sldId id="264" r:id="rId12"/>
    <p:sldId id="275"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57E13A-CF38-4B38-9B15-EA52AA1660F0}" type="datetimeFigureOut">
              <a:rPr lang="en-US" smtClean="0"/>
              <a:t>31/10/2011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F425CB-6986-4C68-A84F-AEA1CBE3058F}" type="slidenum">
              <a:rPr lang="en-US" smtClean="0"/>
              <a:t>‹#›</a:t>
            </a:fld>
            <a:endParaRPr lang="en-US"/>
          </a:p>
        </p:txBody>
      </p:sp>
    </p:spTree>
    <p:extLst>
      <p:ext uri="{BB962C8B-B14F-4D97-AF65-F5344CB8AC3E}">
        <p14:creationId xmlns:p14="http://schemas.microsoft.com/office/powerpoint/2010/main" val="2625976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BF425CB-6986-4C68-A84F-AEA1CBE3058F}" type="slidenum">
              <a:rPr lang="en-US" smtClean="0"/>
              <a:t>1</a:t>
            </a:fld>
            <a:endParaRPr lang="en-US"/>
          </a:p>
        </p:txBody>
      </p:sp>
    </p:spTree>
    <p:extLst>
      <p:ext uri="{BB962C8B-B14F-4D97-AF65-F5344CB8AC3E}">
        <p14:creationId xmlns:p14="http://schemas.microsoft.com/office/powerpoint/2010/main" val="127534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Hệ Quản Trị CSDL  </a:t>
            </a:r>
            <a:endParaRPr lang="en-US"/>
          </a:p>
        </p:txBody>
      </p:sp>
      <p:sp>
        <p:nvSpPr>
          <p:cNvPr id="8" name="Footer Placeholder 7"/>
          <p:cNvSpPr>
            <a:spLocks noGrp="1"/>
          </p:cNvSpPr>
          <p:nvPr>
            <p:ph type="ftr" sz="quarter" idx="11"/>
          </p:nvPr>
        </p:nvSpPr>
        <p:spPr/>
        <p:txBody>
          <a:bodyPr/>
          <a:lstStyle/>
          <a:p>
            <a:r>
              <a:rPr lang="vi-VN" smtClean="0"/>
              <a:t>Khoa CNTT - CĐKT Lý Tự Trọng</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Hệ Quản Trị CSDL  </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Hệ Quản Trị CSDL  </a:t>
            </a:r>
            <a:endParaRPr lang="en-US"/>
          </a:p>
        </p:txBody>
      </p:sp>
      <p:sp>
        <p:nvSpPr>
          <p:cNvPr id="3" name="Footer Placeholder 2"/>
          <p:cNvSpPr>
            <a:spLocks noGrp="1"/>
          </p:cNvSpPr>
          <p:nvPr>
            <p:ph type="ftr" sz="quarter" idx="11"/>
          </p:nvPr>
        </p:nvSpPr>
        <p:spPr/>
        <p:txBody>
          <a:bodyPr/>
          <a:lstStyle/>
          <a:p>
            <a:r>
              <a:rPr lang="vi-VN" smtClean="0"/>
              <a:t>Khoa CNTT - CĐKT Lý Tự Trọng</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r>
              <a:rPr lang="en-US" smtClean="0"/>
              <a:t>Hệ Quản Trị CSDL  </a:t>
            </a:r>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r>
              <a:rPr lang="vi-VN" smtClean="0"/>
              <a:t>Khoa CNTT - CĐKT Lý Tự Trọng</a:t>
            </a:r>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410200"/>
          </a:xfrm>
        </p:spPr>
        <p:txBody>
          <a:bodyPr/>
          <a:lstStyle/>
          <a:p>
            <a:r>
              <a:rPr lang="en-US"/>
              <a:t>Nếu bạn đã từng làm việc với access thì chắc rằng bạn biết đến đối tượng truy vấn chọn lựa (select query) của MS-ACCESS. Loại truy vấn này cho phép chúng ta chọn ra dữ liệu từ một hoặc nhiều bảng dùng để hiển thị, thống kê hoặc cho phép người sử dụng có thể cập nhật dữ liêu trực tiếp vào bên dưới các bảng mà nội dung của truy vấn có tham chiếu đến.</a:t>
            </a:r>
          </a:p>
          <a:p>
            <a:r>
              <a:rPr lang="en-US"/>
              <a:t>Giống như Access, SQL-SERVER cũng có một đối tượng cho phép chúng ta có thể lựa chọn các cột , các dòng dữ liệu chính xác từ một hoặc nhiều bảng và sau đó hiển thị ra cho người sử dụng xem hoặc cập nhật trên các dữ liệu đó. Đối tượng này chính là bảng ảo (VIEW) </a:t>
            </a:r>
            <a:endParaRPr lang="en-US"/>
          </a:p>
        </p:txBody>
      </p:sp>
      <p:sp>
        <p:nvSpPr>
          <p:cNvPr id="2" name="Footer Placeholder 1"/>
          <p:cNvSpPr>
            <a:spLocks noGrp="1"/>
          </p:cNvSpPr>
          <p:nvPr>
            <p:ph type="ftr" sz="quarter" idx="11"/>
          </p:nvPr>
        </p:nvSpPr>
        <p:spPr>
          <a:xfrm>
            <a:off x="2667000" y="0"/>
            <a:ext cx="4114800" cy="329184"/>
          </a:xfrm>
        </p:spPr>
        <p:txBody>
          <a:bodyPr/>
          <a:lstStyle/>
          <a:p>
            <a:r>
              <a:rPr lang="vi-VN" b="1" smtClean="0"/>
              <a:t>Khoa </a:t>
            </a:r>
            <a:r>
              <a:rPr lang="vi-VN" b="1"/>
              <a:t>CNTT - CĐKT Lý Tự Trọng</a:t>
            </a:r>
            <a:endParaRPr lang="en-US" b="1"/>
          </a:p>
        </p:txBody>
      </p:sp>
      <p:sp>
        <p:nvSpPr>
          <p:cNvPr id="4" name="Date Placeholder 3"/>
          <p:cNvSpPr>
            <a:spLocks noGrp="1"/>
          </p:cNvSpPr>
          <p:nvPr>
            <p:ph type="dt" sz="half" idx="10"/>
          </p:nvPr>
        </p:nvSpPr>
        <p:spPr/>
        <p:txBody>
          <a:bodyPr/>
          <a:lstStyle/>
          <a:p>
            <a:r>
              <a:rPr lang="en-US" b="1" smtClean="0"/>
              <a:t>Hệ Quản Trị CSDL  </a:t>
            </a:r>
            <a:endParaRPr lang="en-US" b="1"/>
          </a:p>
        </p:txBody>
      </p:sp>
      <p:sp>
        <p:nvSpPr>
          <p:cNvPr id="5" name="Slide Number Placeholder 4"/>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42503586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Ví dụ</a:t>
            </a:r>
            <a:endParaRPr lang="en-US"/>
          </a:p>
        </p:txBody>
      </p:sp>
      <p:sp>
        <p:nvSpPr>
          <p:cNvPr id="3" name="Content Placeholder 2"/>
          <p:cNvSpPr>
            <a:spLocks noGrp="1"/>
          </p:cNvSpPr>
          <p:nvPr>
            <p:ph idx="1"/>
          </p:nvPr>
        </p:nvSpPr>
        <p:spPr>
          <a:xfrm>
            <a:off x="457200" y="1524000"/>
            <a:ext cx="8229600" cy="4876800"/>
          </a:xfrm>
        </p:spPr>
        <p:txBody>
          <a:bodyPr>
            <a:noAutofit/>
          </a:bodyPr>
          <a:lstStyle/>
          <a:p>
            <a:r>
              <a:rPr lang="en-US" sz="2800" smtClean="0"/>
              <a:t> </a:t>
            </a:r>
            <a:r>
              <a:rPr lang="en-US" sz="2800"/>
              <a:t>Tạo view có tên vw_VATTU_TIVI bao gồm các cột mã vật tư ,tên vật tư, đơn vị tính chỉ chọn những tên vật tư là Ti vi.</a:t>
            </a:r>
          </a:p>
          <a:p>
            <a:r>
              <a:rPr lang="en-US" sz="2800" b="1"/>
              <a:t>Sau </a:t>
            </a:r>
            <a:r>
              <a:rPr lang="en-US" sz="2800"/>
              <a:t>khi tạo xong vw_VATTU_TIVI dùng lệnh SELECT cho view vừa tạo.Kế đến Insert thêm một dòng vào view với giá trị như sau ‘MH01’,’Máy hát sony đời IF-2002’,’Bộ’.</a:t>
            </a:r>
          </a:p>
          <a:p>
            <a:r>
              <a:rPr lang="en-US" sz="2800" b="1"/>
              <a:t>Kiểm tra </a:t>
            </a:r>
            <a:r>
              <a:rPr lang="en-US" sz="2800"/>
              <a:t>giá trị vừa Insert bằng lệnh SELECT xem có trong View (vw_VATTU_TIVI)không? Cho biết lý do.</a:t>
            </a:r>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146897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spcBef>
                <a:spcPct val="0"/>
              </a:spcBef>
            </a:pPr>
            <a:r>
              <a:rPr lang="vi-VN" sz="4000" smtClean="0">
                <a:solidFill>
                  <a:srgbClr val="FF0000"/>
                </a:solidFill>
              </a:rPr>
              <a:t>6.	Sửa Đổi Nội Dung Bảng Ảo</a:t>
            </a:r>
            <a:endParaRPr lang="en-US" sz="4000">
              <a:solidFill>
                <a:srgbClr val="FF0000"/>
              </a:solidFill>
            </a:endParaRPr>
          </a:p>
        </p:txBody>
      </p:sp>
      <p:sp>
        <p:nvSpPr>
          <p:cNvPr id="3" name="Content Placeholder 2"/>
          <p:cNvSpPr>
            <a:spLocks noGrp="1"/>
          </p:cNvSpPr>
          <p:nvPr>
            <p:ph idx="1"/>
          </p:nvPr>
        </p:nvSpPr>
        <p:spPr/>
        <p:txBody>
          <a:bodyPr/>
          <a:lstStyle/>
          <a:p>
            <a:pPr marL="0" indent="0">
              <a:buNone/>
            </a:pPr>
            <a:r>
              <a:rPr lang="vi-VN" smtClean="0"/>
              <a:t>Có </a:t>
            </a:r>
            <a:r>
              <a:rPr lang="vi-VN"/>
              <a:t>thể sửa nội dung bảng ảo bằng tiện ích Enterprise Manager, bạn cũng có thể sửa bằng lệnh sau</a:t>
            </a:r>
          </a:p>
          <a:p>
            <a:pPr marL="0" indent="0">
              <a:buNone/>
            </a:pPr>
            <a:r>
              <a:rPr lang="vi-VN"/>
              <a:t>ALTER VIEW tên_bảng_ảo [(tên_các_cột)]</a:t>
            </a:r>
          </a:p>
          <a:p>
            <a:pPr marL="0" indent="0">
              <a:buNone/>
            </a:pPr>
            <a:r>
              <a:rPr lang="vi-VN"/>
              <a:t>AS</a:t>
            </a:r>
          </a:p>
          <a:p>
            <a:pPr marL="0" indent="0">
              <a:buNone/>
            </a:pPr>
            <a:r>
              <a:rPr lang="vi-VN"/>
              <a:t>SELECT (câu_lệnh_select_mới)</a:t>
            </a:r>
          </a:p>
          <a:p>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1356661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90600"/>
          </a:xfrm>
        </p:spPr>
        <p:txBody>
          <a:bodyPr/>
          <a:lstStyle/>
          <a:p>
            <a:r>
              <a:rPr lang="en-US" smtClean="0"/>
              <a:t>7.  Bài tập</a:t>
            </a:r>
            <a:endParaRPr lang="en-US"/>
          </a:p>
        </p:txBody>
      </p:sp>
      <p:sp>
        <p:nvSpPr>
          <p:cNvPr id="3" name="Content Placeholder 2"/>
          <p:cNvSpPr>
            <a:spLocks noGrp="1"/>
          </p:cNvSpPr>
          <p:nvPr>
            <p:ph idx="1"/>
          </p:nvPr>
        </p:nvSpPr>
        <p:spPr/>
        <p:txBody>
          <a:bodyPr/>
          <a:lstStyle/>
          <a:p>
            <a:pPr marL="0" indent="0">
              <a:buNone/>
            </a:pPr>
            <a:r>
              <a:rPr lang="en-US" smtClean="0"/>
              <a:t>Anh(tải) các bài tập trên mạng nvdanh.wordpress.com</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2968775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nSpc>
                <a:spcPct val="150000"/>
              </a:lnSpc>
              <a:spcBef>
                <a:spcPts val="1800"/>
              </a:spcBef>
            </a:pPr>
            <a:r>
              <a:rPr lang="en-US" sz="6600" b="1" smtClean="0"/>
              <a:t>View </a:t>
            </a:r>
            <a:r>
              <a:rPr lang="en-US" sz="2400" b="1"/>
              <a:t>(bảng ảo –Virtual Table)</a:t>
            </a:r>
            <a:endParaRPr lang="en-US" sz="2400" b="1"/>
          </a:p>
        </p:txBody>
      </p:sp>
      <p:sp>
        <p:nvSpPr>
          <p:cNvPr id="3" name="Subtitle 2"/>
          <p:cNvSpPr>
            <a:spLocks noGrp="1"/>
          </p:cNvSpPr>
          <p:nvPr>
            <p:ph type="subTitle" idx="1"/>
          </p:nvPr>
        </p:nvSpPr>
        <p:spPr/>
        <p:txBody>
          <a:bodyPr/>
          <a:lstStyle/>
          <a:p>
            <a:r>
              <a:rPr lang="en-US" smtClean="0"/>
              <a:t>GV: Nguyễn Văn Danh</a:t>
            </a:r>
          </a:p>
          <a:p>
            <a:r>
              <a:rPr lang="en-US" smtClean="0"/>
              <a:t>Khoa: CNTT</a:t>
            </a:r>
          </a:p>
          <a:p>
            <a:r>
              <a:rPr lang="en-US" smtClean="0"/>
              <a:t>Trường: CCĐKT Lý Tự Trọng</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870320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smtClean="0"/>
              <a:t>1.   Mục </a:t>
            </a:r>
            <a:r>
              <a:rPr lang="en-US" b="1"/>
              <a:t>tiêu bài học</a:t>
            </a:r>
            <a:r>
              <a:rPr lang="en-US" b="1" smtClean="0"/>
              <a:t>:</a:t>
            </a:r>
            <a:endParaRPr lang="en-US"/>
          </a:p>
        </p:txBody>
      </p:sp>
      <p:sp>
        <p:nvSpPr>
          <p:cNvPr id="3" name="Content Placeholder 2"/>
          <p:cNvSpPr>
            <a:spLocks noGrp="1"/>
          </p:cNvSpPr>
          <p:nvPr>
            <p:ph idx="1"/>
          </p:nvPr>
        </p:nvSpPr>
        <p:spPr/>
        <p:txBody>
          <a:bodyPr/>
          <a:lstStyle/>
          <a:p>
            <a:pPr marL="0" indent="0">
              <a:buNone/>
            </a:pPr>
            <a:endParaRPr lang="en-US" b="1"/>
          </a:p>
          <a:p>
            <a:pPr lvl="0"/>
            <a:r>
              <a:rPr lang="en-US"/>
              <a:t>Giới thiệu về view</a:t>
            </a:r>
            <a:endParaRPr lang="en-US" b="1"/>
          </a:p>
          <a:p>
            <a:pPr lvl="0"/>
            <a:r>
              <a:rPr lang="en-US"/>
              <a:t>Lợi ích của view</a:t>
            </a:r>
            <a:endParaRPr lang="en-US" b="1"/>
          </a:p>
          <a:p>
            <a:pPr lvl="0"/>
            <a:r>
              <a:rPr lang="en-US"/>
              <a:t>Hướng dẫn cách tạo view</a:t>
            </a:r>
            <a:endParaRPr lang="en-US" b="1"/>
          </a:p>
          <a:p>
            <a:pPr lvl="0"/>
            <a:r>
              <a:rPr lang="en-US"/>
              <a:t>Phân loại view</a:t>
            </a:r>
            <a:endParaRPr lang="en-US" b="1"/>
          </a:p>
          <a:p>
            <a:pPr lvl="0"/>
            <a:r>
              <a:rPr lang="en-US"/>
              <a:t>Sửa đổi dữ liệu thông qua view</a:t>
            </a:r>
            <a:endParaRPr lang="en-US" b="1"/>
          </a:p>
          <a:p>
            <a:pPr lvl="0"/>
            <a:r>
              <a:rPr lang="en-US"/>
              <a:t>Xóa view</a:t>
            </a:r>
            <a:endParaRPr lang="en-US" b="1"/>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68776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a:t>
            </a:r>
            <a:r>
              <a:rPr lang="en-US" b="1"/>
              <a:t>Khái niệm: </a:t>
            </a:r>
            <a:endParaRPr lang="en-US"/>
          </a:p>
        </p:txBody>
      </p:sp>
      <p:sp>
        <p:nvSpPr>
          <p:cNvPr id="3" name="Content Placeholder 2"/>
          <p:cNvSpPr>
            <a:spLocks noGrp="1"/>
          </p:cNvSpPr>
          <p:nvPr>
            <p:ph idx="1"/>
          </p:nvPr>
        </p:nvSpPr>
        <p:spPr>
          <a:xfrm>
            <a:off x="457200" y="1600200"/>
            <a:ext cx="8229600" cy="4572000"/>
          </a:xfrm>
        </p:spPr>
        <p:txBody>
          <a:bodyPr>
            <a:noAutofit/>
          </a:bodyPr>
          <a:lstStyle/>
          <a:p>
            <a:pPr lvl="2"/>
            <a:r>
              <a:rPr lang="en-US" sz="2400"/>
              <a:t>Trong SQL, View là một bảng ảo (virtual table) được dựa trên kết quả đã được thiết lập từ phát biểu SELECT.</a:t>
            </a:r>
          </a:p>
          <a:p>
            <a:pPr lvl="2"/>
            <a:r>
              <a:rPr lang="en-US" sz="2400"/>
              <a:t>View chứa cột, dòng giống như bảng thật. Các fileds trong View được hình thành từ một hoặc nhiều table trong Databse. Bạn có thể kết hợp mệnh đề WHERE, JOIN để lấy ra những dữ liệu cần dùng. Với nguyên tắc trên thì bạn có thể hiển thị đúng ra các thông tin tối thiểu mà bạn cần dùng. Để truy vấn đến view bạn chỉ cần SELECT trực tiếp đến view bạn thiết lập.</a:t>
            </a:r>
          </a:p>
          <a:p>
            <a:endParaRPr lang="en-US" sz="3200"/>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252437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990600"/>
          </a:xfrm>
        </p:spPr>
        <p:txBody>
          <a:bodyPr>
            <a:noAutofit/>
          </a:bodyPr>
          <a:lstStyle/>
          <a:p>
            <a:pPr lvl="1"/>
            <a:r>
              <a:rPr lang="en-US" sz="2800" smtClean="0"/>
              <a:t>3.   Tạo </a:t>
            </a:r>
            <a:r>
              <a:rPr lang="en-US" sz="2800"/>
              <a:t>bảng ảo bằng tiện ích Enterprise Manager</a:t>
            </a:r>
          </a:p>
        </p:txBody>
      </p:sp>
      <p:sp>
        <p:nvSpPr>
          <p:cNvPr id="3" name="Content Placeholder 2"/>
          <p:cNvSpPr>
            <a:spLocks noGrp="1"/>
          </p:cNvSpPr>
          <p:nvPr>
            <p:ph idx="1"/>
          </p:nvPr>
        </p:nvSpPr>
        <p:spPr/>
        <p:txBody>
          <a:bodyPr/>
          <a:lstStyle/>
          <a:p>
            <a:pPr lvl="0">
              <a:buFont typeface="Wingdings" pitchFamily="2" charset="2"/>
              <a:buChar char="Ø"/>
            </a:pPr>
            <a:endParaRPr lang="en-US" sz="3600" smtClean="0"/>
          </a:p>
          <a:p>
            <a:pPr lvl="1">
              <a:buFont typeface="Wingdings" pitchFamily="2" charset="2"/>
              <a:buChar char="Ø"/>
            </a:pPr>
            <a:r>
              <a:rPr lang="en-US" sz="3200"/>
              <a:t>Khởi tạo Enterprise manager</a:t>
            </a:r>
          </a:p>
          <a:p>
            <a:pPr lvl="1">
              <a:buFont typeface="Wingdings" pitchFamily="2" charset="2"/>
              <a:buChar char="Ø"/>
            </a:pPr>
            <a:r>
              <a:rPr lang="en-US" sz="3200"/>
              <a:t>Chọn database</a:t>
            </a:r>
          </a:p>
          <a:p>
            <a:pPr lvl="1">
              <a:buFont typeface="Wingdings" pitchFamily="2" charset="2"/>
              <a:buChar char="Ø"/>
            </a:pPr>
            <a:r>
              <a:rPr lang="en-US" sz="3200"/>
              <a:t>Click phaải mouse lên mục</a:t>
            </a:r>
            <a:r>
              <a:rPr lang="en-US" sz="3200" b="1"/>
              <a:t> Views</a:t>
            </a:r>
            <a:endParaRPr lang="en-US" sz="3200"/>
          </a:p>
          <a:p>
            <a:pPr lvl="1">
              <a:buFont typeface="Wingdings" pitchFamily="2" charset="2"/>
              <a:buChar char="Ø"/>
            </a:pPr>
            <a:r>
              <a:rPr lang="en-US" sz="3200"/>
              <a:t>Chọn </a:t>
            </a:r>
            <a:r>
              <a:rPr lang="en-US" sz="3200" b="1"/>
              <a:t>New View</a:t>
            </a:r>
            <a:endParaRPr lang="en-US" sz="3200"/>
          </a:p>
          <a:p>
            <a:pPr>
              <a:buFont typeface="Wingdings" pitchFamily="2" charset="2"/>
              <a:buChar char="Ø"/>
            </a:pP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1743058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r>
              <a:rPr lang="en-US" sz="3600" b="1" smtClean="0">
                <a:solidFill>
                  <a:srgbClr val="FF0000"/>
                </a:solidFill>
              </a:rPr>
              <a:t>4   </a:t>
            </a:r>
            <a:r>
              <a:rPr lang="en-US" sz="3600" smtClean="0">
                <a:solidFill>
                  <a:srgbClr val="FF0000"/>
                </a:solidFill>
              </a:rPr>
              <a:t>Xem Và Cập Nhật Dữ Liệu Bảng Ảo</a:t>
            </a:r>
            <a:endParaRPr lang="en-US" sz="3600">
              <a:solidFill>
                <a:srgbClr val="FF0000"/>
              </a:solidFill>
            </a:endParaRPr>
          </a:p>
        </p:txBody>
      </p:sp>
      <p:sp>
        <p:nvSpPr>
          <p:cNvPr id="3" name="Content Placeholder 2"/>
          <p:cNvSpPr>
            <a:spLocks noGrp="1"/>
          </p:cNvSpPr>
          <p:nvPr>
            <p:ph idx="1"/>
          </p:nvPr>
        </p:nvSpPr>
        <p:spPr/>
        <p:txBody>
          <a:bodyPr>
            <a:normAutofit/>
          </a:bodyPr>
          <a:lstStyle/>
          <a:p>
            <a:pPr lvl="2">
              <a:buFont typeface="Wingdings" pitchFamily="2" charset="2"/>
              <a:buChar char="Ø"/>
            </a:pPr>
            <a:r>
              <a:rPr lang="en-US" sz="2800"/>
              <a:t>Chọn tên View cần xem</a:t>
            </a:r>
          </a:p>
          <a:p>
            <a:pPr lvl="2">
              <a:buFont typeface="Wingdings" pitchFamily="2" charset="2"/>
              <a:buChar char="Ø"/>
            </a:pPr>
            <a:r>
              <a:rPr lang="en-US" sz="2800"/>
              <a:t>Click phải mouse trên tên view</a:t>
            </a:r>
          </a:p>
          <a:p>
            <a:pPr lvl="2">
              <a:buFont typeface="Wingdings" pitchFamily="2" charset="2"/>
              <a:buChar char="Ø"/>
            </a:pPr>
            <a:r>
              <a:rPr lang="en-US" sz="2800"/>
              <a:t>Chọn Design View (Xem hoặc sửa view)</a:t>
            </a:r>
          </a:p>
          <a:p>
            <a:pPr lvl="2">
              <a:buFont typeface="Wingdings" pitchFamily="2" charset="2"/>
              <a:buChar char="Ø"/>
            </a:pPr>
            <a:r>
              <a:rPr lang="en-US" sz="2800"/>
              <a:t>Chọn Open View(xem kết quả của View)</a:t>
            </a:r>
          </a:p>
          <a:p>
            <a:pPr marL="0" indent="0">
              <a:buNone/>
            </a:pPr>
            <a:r>
              <a:rPr lang="en-US" sz="3600"/>
              <a:t>Ghi chú: Không thể cập nhật trên View khi có Group by hoặc có biểu thức đi kèm</a:t>
            </a:r>
            <a:endParaRPr lang="en-US" sz="3600"/>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232487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pPr lvl="1"/>
            <a:r>
              <a:rPr lang="en-US" b="1"/>
              <a:t>5</a:t>
            </a:r>
            <a:r>
              <a:rPr lang="en-US" b="1" smtClean="0">
                <a:solidFill>
                  <a:srgbClr val="C00000"/>
                </a:solidFill>
              </a:rPr>
              <a:t>. </a:t>
            </a:r>
            <a:r>
              <a:rPr lang="en-US" sz="4400" smtClean="0"/>
              <a:t>Huỷ Bỏ Bảng Ảo</a:t>
            </a:r>
            <a:endParaRPr lang="en-US"/>
          </a:p>
        </p:txBody>
      </p:sp>
      <p:sp>
        <p:nvSpPr>
          <p:cNvPr id="3" name="Content Placeholder 2"/>
          <p:cNvSpPr>
            <a:spLocks noGrp="1"/>
          </p:cNvSpPr>
          <p:nvPr>
            <p:ph idx="1"/>
          </p:nvPr>
        </p:nvSpPr>
        <p:spPr/>
        <p:txBody>
          <a:bodyPr>
            <a:normAutofit/>
          </a:bodyPr>
          <a:lstStyle/>
          <a:p>
            <a:pPr marL="0" indent="0">
              <a:buNone/>
            </a:pPr>
            <a:r>
              <a:rPr lang="en-US" sz="3200"/>
              <a:t>o	Chọn view cần huỷ</a:t>
            </a:r>
          </a:p>
          <a:p>
            <a:pPr marL="0" indent="0">
              <a:buNone/>
            </a:pPr>
            <a:r>
              <a:rPr lang="en-US" sz="3200"/>
              <a:t>o	Click phải mouse </a:t>
            </a:r>
          </a:p>
          <a:p>
            <a:pPr marL="0" indent="0">
              <a:buNone/>
            </a:pPr>
            <a:r>
              <a:rPr lang="en-US" sz="3200"/>
              <a:t>o	Chọn Delete(Huỷ View)</a:t>
            </a:r>
            <a:endParaRPr lang="en-US" sz="3200"/>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7800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838200"/>
          </a:xfrm>
        </p:spPr>
        <p:txBody>
          <a:bodyPr>
            <a:noAutofit/>
          </a:bodyPr>
          <a:lstStyle/>
          <a:p>
            <a:pPr lvl="1"/>
            <a:r>
              <a:rPr lang="en-US" sz="3200" b="1">
                <a:solidFill>
                  <a:srgbClr val="FF0000"/>
                </a:solidFill>
              </a:rPr>
              <a:t>6</a:t>
            </a:r>
            <a:r>
              <a:rPr lang="en-US" sz="3200" b="1" smtClean="0">
                <a:solidFill>
                  <a:srgbClr val="FF0000"/>
                </a:solidFill>
              </a:rPr>
              <a:t>. </a:t>
            </a:r>
            <a:r>
              <a:rPr lang="en-US" sz="3200" b="1">
                <a:solidFill>
                  <a:srgbClr val="FF0000"/>
                </a:solidFill>
              </a:rPr>
              <a:t>Tạo mới bảng ảo bằng CREATE VIEW</a:t>
            </a:r>
          </a:p>
        </p:txBody>
      </p:sp>
      <p:sp>
        <p:nvSpPr>
          <p:cNvPr id="3" name="Content Placeholder 2"/>
          <p:cNvSpPr>
            <a:spLocks noGrp="1"/>
          </p:cNvSpPr>
          <p:nvPr>
            <p:ph idx="1"/>
          </p:nvPr>
        </p:nvSpPr>
        <p:spPr>
          <a:xfrm>
            <a:off x="381000" y="1143000"/>
            <a:ext cx="8610600" cy="5715000"/>
          </a:xfrm>
        </p:spPr>
        <p:txBody>
          <a:bodyPr>
            <a:normAutofit/>
          </a:bodyPr>
          <a:lstStyle/>
          <a:p>
            <a:pPr marL="891540" lvl="2" indent="-342900">
              <a:buAutoNum type="alphaLcPeriod"/>
            </a:pPr>
            <a:r>
              <a:rPr lang="en-US" b="1" smtClean="0"/>
              <a:t>Cú </a:t>
            </a:r>
            <a:r>
              <a:rPr lang="en-US" b="1"/>
              <a:t>pháp lệnh </a:t>
            </a:r>
            <a:r>
              <a:rPr lang="en-US" b="1"/>
              <a:t>CREATE </a:t>
            </a:r>
            <a:r>
              <a:rPr lang="en-US" b="1" smtClean="0"/>
              <a:t>VIEW</a:t>
            </a:r>
          </a:p>
          <a:p>
            <a:pPr marL="548640" lvl="2" indent="0">
              <a:buNone/>
            </a:pPr>
            <a:endParaRPr lang="en-US"/>
          </a:p>
          <a:p>
            <a:pPr marL="0" indent="0">
              <a:buNone/>
            </a:pPr>
            <a:r>
              <a:rPr lang="en-US" b="1"/>
              <a:t>CREATE VIEW tên_view  AS</a:t>
            </a:r>
            <a:endParaRPr lang="en-US"/>
          </a:p>
          <a:p>
            <a:pPr marL="0" indent="0">
              <a:buNone/>
            </a:pPr>
            <a:r>
              <a:rPr lang="en-US" b="1"/>
              <a:t>SELECT tên_các_cột</a:t>
            </a:r>
            <a:endParaRPr lang="en-US"/>
          </a:p>
          <a:p>
            <a:pPr marL="0" indent="0">
              <a:buNone/>
            </a:pPr>
            <a:r>
              <a:rPr lang="en-US" b="1"/>
              <a:t>FROM tên_bảng</a:t>
            </a:r>
            <a:endParaRPr lang="en-US"/>
          </a:p>
          <a:p>
            <a:pPr marL="0" indent="0">
              <a:buNone/>
            </a:pPr>
            <a:r>
              <a:rPr lang="en-US" b="1"/>
              <a:t>WHERE điều_kiện</a:t>
            </a:r>
            <a:endParaRPr lang="en-US"/>
          </a:p>
          <a:p>
            <a:pPr marL="0" indent="0">
              <a:buNone/>
            </a:pP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110508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229600" cy="990600"/>
          </a:xfrm>
        </p:spPr>
        <p:txBody>
          <a:bodyPr/>
          <a:lstStyle/>
          <a:p>
            <a:endParaRPr lang="en-US"/>
          </a:p>
        </p:txBody>
      </p:sp>
      <p:sp>
        <p:nvSpPr>
          <p:cNvPr id="3" name="Content Placeholder 2"/>
          <p:cNvSpPr>
            <a:spLocks noGrp="1"/>
          </p:cNvSpPr>
          <p:nvPr>
            <p:ph idx="1"/>
          </p:nvPr>
        </p:nvSpPr>
        <p:spPr>
          <a:xfrm>
            <a:off x="381000" y="990600"/>
            <a:ext cx="8229600" cy="4876800"/>
          </a:xfrm>
        </p:spPr>
        <p:txBody>
          <a:bodyPr>
            <a:normAutofit/>
          </a:bodyPr>
          <a:lstStyle/>
          <a:p>
            <a:pPr marL="548640" lvl="2" indent="0">
              <a:buNone/>
            </a:pPr>
            <a:r>
              <a:rPr lang="en-US" sz="2800" b="1"/>
              <a:t>Ví dụ: </a:t>
            </a:r>
            <a:r>
              <a:rPr lang="en-US" sz="2800"/>
              <a:t>tạo một bảng ảo có tên vw_TINH_TONGSLDAT dùng để tính tổng số lượng đặt hàng của các vật tư. Dữ liệu hiển thị gồm các cột mã vật tư, tên vật tư, tổng số lượng đặt.</a:t>
            </a:r>
          </a:p>
          <a:p>
            <a:pPr marL="0" indent="0">
              <a:buNone/>
            </a:pPr>
            <a:r>
              <a:rPr lang="en-US" sz="3600" b="1"/>
              <a:t>Xem ví dụ </a:t>
            </a:r>
            <a:r>
              <a:rPr lang="en-US" sz="3600"/>
              <a:t>vw_TINH_TONGSLDAT</a:t>
            </a:r>
          </a:p>
          <a:p>
            <a:pPr marL="0" indent="0">
              <a:buNone/>
            </a:pPr>
            <a:r>
              <a:rPr lang="en-US" sz="3600" b="1"/>
              <a:t>Xem ví dụ: </a:t>
            </a:r>
            <a:r>
              <a:rPr lang="en-US" sz="3600"/>
              <a:t>VW_TINH_TONG_SLDAT_1</a:t>
            </a:r>
          </a:p>
          <a:p>
            <a:pPr marL="0" indent="0">
              <a:buNone/>
            </a:pPr>
            <a:endParaRPr lang="en-US" sz="360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265817650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172</TotalTime>
  <Words>755</Words>
  <Application>Microsoft Office PowerPoint</Application>
  <PresentationFormat>On-screen Show (4:3)</PresentationFormat>
  <Paragraphs>91</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Clarity</vt:lpstr>
      <vt:lpstr>PowerPoint Presentation</vt:lpstr>
      <vt:lpstr>View (bảng ảo –Virtual Table)</vt:lpstr>
      <vt:lpstr>1.   Mục tiêu bài học:</vt:lpstr>
      <vt:lpstr>2. Khái niệm: </vt:lpstr>
      <vt:lpstr>3.   Tạo bảng ảo bằng tiện ích Enterprise Manager</vt:lpstr>
      <vt:lpstr>4   Xem Và Cập Nhật Dữ Liệu Bảng Ảo</vt:lpstr>
      <vt:lpstr>5. Huỷ Bỏ Bảng Ảo</vt:lpstr>
      <vt:lpstr>6. Tạo mới bảng ảo bằng CREATE VIEW</vt:lpstr>
      <vt:lpstr>PowerPoint Presentation</vt:lpstr>
      <vt:lpstr>Ví dụ</vt:lpstr>
      <vt:lpstr>6. Sửa Đổi Nội Dung Bảng Ảo</vt:lpstr>
      <vt:lpstr>7.  Bài tập</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Danh</dc:creator>
  <cp:lastModifiedBy>Danh</cp:lastModifiedBy>
  <cp:revision>16</cp:revision>
  <dcterms:created xsi:type="dcterms:W3CDTF">2006-08-16T00:00:00Z</dcterms:created>
  <dcterms:modified xsi:type="dcterms:W3CDTF">2011-10-31T16:51:05Z</dcterms:modified>
</cp:coreProperties>
</file>